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70" r:id="rId3"/>
    <p:sldId id="284" r:id="rId4"/>
    <p:sldId id="277" r:id="rId5"/>
    <p:sldId id="285" r:id="rId6"/>
    <p:sldId id="289" r:id="rId7"/>
    <p:sldId id="287" r:id="rId8"/>
    <p:sldId id="262" r:id="rId9"/>
    <p:sldId id="264" r:id="rId10"/>
    <p:sldId id="290" r:id="rId11"/>
    <p:sldId id="265" r:id="rId12"/>
    <p:sldId id="288" r:id="rId13"/>
    <p:sldId id="266" r:id="rId14"/>
    <p:sldId id="267" r:id="rId15"/>
    <p:sldId id="268" r:id="rId16"/>
    <p:sldId id="269" r:id="rId17"/>
    <p:sldId id="279" r:id="rId18"/>
    <p:sldId id="291" r:id="rId19"/>
    <p:sldId id="292" r:id="rId20"/>
    <p:sldId id="293" r:id="rId21"/>
    <p:sldId id="295" r:id="rId22"/>
    <p:sldId id="296" r:id="rId23"/>
    <p:sldId id="297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C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5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8AAC-18B8-4019-B770-853847EFD006}" type="datetimeFigureOut">
              <a:rPr lang="ru-RU" smtClean="0"/>
              <a:pPr/>
              <a:t>09.10.2025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F84D3-5A31-4DB9-8150-7E8ABAC7A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: фигура 30"/>
          <p:cNvSpPr/>
          <p:nvPr/>
        </p:nvSpPr>
        <p:spPr>
          <a:xfrm rot="10800000">
            <a:off x="7349728" y="5549901"/>
            <a:ext cx="1051322" cy="130651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0" name="Полилиния: фигура 29"/>
          <p:cNvSpPr/>
          <p:nvPr/>
        </p:nvSpPr>
        <p:spPr>
          <a:xfrm rot="10800000" flipH="1" flipV="1">
            <a:off x="7780735" y="5033964"/>
            <a:ext cx="1363265" cy="1646237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0688" y="6018213"/>
            <a:ext cx="5874544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2025</a:t>
            </a:r>
          </a:p>
        </p:txBody>
      </p:sp>
      <p:pic>
        <p:nvPicPr>
          <p:cNvPr id="3076" name="image2.png"/>
          <p:cNvPicPr>
            <a:picLocks noChangeAspect="1" noChangeArrowheads="1"/>
          </p:cNvPicPr>
          <p:nvPr/>
        </p:nvPicPr>
        <p:blipFill>
          <a:blip r:embed="rId2" cstate="print"/>
          <a:srcRect l="23441" r="18742"/>
          <a:stretch>
            <a:fillRect/>
          </a:stretch>
        </p:blipFill>
        <p:spPr bwMode="auto">
          <a:xfrm>
            <a:off x="-9525" y="-136525"/>
            <a:ext cx="1938338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олилиния: фигура 27"/>
          <p:cNvSpPr>
            <a:spLocks/>
          </p:cNvSpPr>
          <p:nvPr/>
        </p:nvSpPr>
        <p:spPr bwMode="auto">
          <a:xfrm rot="10800000" flipH="1" flipV="1">
            <a:off x="7970044" y="5562600"/>
            <a:ext cx="703660" cy="927100"/>
          </a:xfrm>
          <a:custGeom>
            <a:avLst/>
            <a:gdLst/>
            <a:ahLst/>
            <a:cxnLst/>
            <a:rect l="0" t="0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79" name="Полилиния: фигура 28"/>
          <p:cNvSpPr>
            <a:spLocks/>
          </p:cNvSpPr>
          <p:nvPr/>
        </p:nvSpPr>
        <p:spPr bwMode="auto">
          <a:xfrm rot="10800000" flipH="1" flipV="1">
            <a:off x="7098507" y="5932489"/>
            <a:ext cx="411956" cy="541337"/>
          </a:xfrm>
          <a:custGeom>
            <a:avLst/>
            <a:gdLst/>
            <a:ahLst/>
            <a:cxnLst/>
            <a:rect l="0" t="0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80" name="Полилиния: фигура 26"/>
          <p:cNvSpPr>
            <a:spLocks/>
          </p:cNvSpPr>
          <p:nvPr/>
        </p:nvSpPr>
        <p:spPr bwMode="auto">
          <a:xfrm rot="10800000" flipH="1" flipV="1">
            <a:off x="8673704" y="5033964"/>
            <a:ext cx="257175" cy="339725"/>
          </a:xfrm>
          <a:custGeom>
            <a:avLst/>
            <a:gdLst/>
            <a:ahLst/>
            <a:cxnLst/>
            <a:rect l="0" t="0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2196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68054" y="601664"/>
            <a:ext cx="62353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государственное бюджетное стационарное учреждение социального обслуживания населения Дом социального обслуживания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«Тесовый берег»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348880"/>
            <a:ext cx="727280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Создание </a:t>
            </a:r>
            <a:r>
              <a:rPr lang="ru-RU" sz="4800" b="1" dirty="0" err="1" smtClean="0"/>
              <a:t>АРТ-объектов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 в рамках </a:t>
            </a:r>
            <a:r>
              <a:rPr lang="ru-RU" sz="4800" b="1" dirty="0" err="1" smtClean="0"/>
              <a:t>гарденотерапии</a:t>
            </a:r>
            <a:r>
              <a:rPr lang="ru-RU" sz="4800" b="1" dirty="0" smtClean="0"/>
              <a:t>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                                                        ДОКЛАДЧИК : ПЕТРОВА Ю.Р.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764704"/>
            <a:ext cx="7244622" cy="5433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E0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3347864" y="8096548"/>
            <a:ext cx="4320480" cy="45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Определение </a:t>
            </a:r>
            <a:r>
              <a:rPr lang="ru-RU" dirty="0"/>
              <a:t>стиля и формы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IMG_02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1340768"/>
            <a:ext cx="6528725" cy="489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лилиния: фигура 30"/>
          <p:cNvSpPr/>
          <p:nvPr/>
        </p:nvSpPr>
        <p:spPr>
          <a:xfrm rot="10800000">
            <a:off x="1547664" y="5301208"/>
            <a:ext cx="1656184" cy="155679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251520" y="3861048"/>
            <a:ext cx="1224136" cy="1549449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683568" y="4869160"/>
            <a:ext cx="411956" cy="79208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9" name="Полилиния: фигура 29"/>
          <p:cNvSpPr/>
          <p:nvPr/>
        </p:nvSpPr>
        <p:spPr>
          <a:xfrm rot="10800000" flipH="1" flipV="1">
            <a:off x="323528" y="4653136"/>
            <a:ext cx="1728192" cy="202706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179512" y="5661248"/>
            <a:ext cx="792088" cy="973385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</a:t>
            </a:r>
            <a:endParaRPr lang="ru-RU" dirty="0"/>
          </a:p>
        </p:txBody>
      </p:sp>
      <p:pic>
        <p:nvPicPr>
          <p:cNvPr id="4" name="Содержимое 3" descr="IMG_E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1475656" y="476672"/>
            <a:ext cx="720955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олилиния: фигура 30"/>
          <p:cNvSpPr/>
          <p:nvPr/>
        </p:nvSpPr>
        <p:spPr>
          <a:xfrm rot="10800000">
            <a:off x="251520" y="5661248"/>
            <a:ext cx="1187624" cy="119675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" name="Полилиния: фигура 29"/>
          <p:cNvSpPr/>
          <p:nvPr/>
        </p:nvSpPr>
        <p:spPr>
          <a:xfrm rot="10800000" flipH="1" flipV="1">
            <a:off x="0" y="4581128"/>
            <a:ext cx="1296144" cy="141277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395536" y="5229200"/>
            <a:ext cx="1152128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наброска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IMG_0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451250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лилиния: фигура 28"/>
          <p:cNvSpPr>
            <a:spLocks/>
          </p:cNvSpPr>
          <p:nvPr/>
        </p:nvSpPr>
        <p:spPr bwMode="auto">
          <a:xfrm rot="10800000" flipH="1" flipV="1">
            <a:off x="971600" y="5877272"/>
            <a:ext cx="1008112" cy="980729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3131840" y="5445224"/>
            <a:ext cx="1152128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олилиния: фигура 29"/>
          <p:cNvSpPr/>
          <p:nvPr/>
        </p:nvSpPr>
        <p:spPr>
          <a:xfrm rot="10800000" flipH="1" flipV="1">
            <a:off x="0" y="5157192"/>
            <a:ext cx="1296144" cy="141277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30"/>
          <p:cNvSpPr/>
          <p:nvPr/>
        </p:nvSpPr>
        <p:spPr>
          <a:xfrm rot="10800000">
            <a:off x="1763688" y="5301208"/>
            <a:ext cx="1584176" cy="155679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179512" y="5229200"/>
            <a:ext cx="649088" cy="980729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11" name="Рисунок 10" descr="IMG_02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71044" y="2669916"/>
            <a:ext cx="4296477" cy="3222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Подбор и подготовка растений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IMG_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501008"/>
            <a:ext cx="4118587" cy="308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_02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4091947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лилиния: фигура 30"/>
          <p:cNvSpPr/>
          <p:nvPr/>
        </p:nvSpPr>
        <p:spPr>
          <a:xfrm rot="10800000">
            <a:off x="1763688" y="5301208"/>
            <a:ext cx="1584176" cy="155679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9"/>
          <p:cNvSpPr/>
          <p:nvPr/>
        </p:nvSpPr>
        <p:spPr>
          <a:xfrm rot="10800000" flipH="1" flipV="1">
            <a:off x="0" y="4725144"/>
            <a:ext cx="1619672" cy="1844824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755576" y="4293096"/>
            <a:ext cx="2016224" cy="187220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9" name="Полилиния: фигура 28"/>
          <p:cNvSpPr>
            <a:spLocks/>
          </p:cNvSpPr>
          <p:nvPr/>
        </p:nvSpPr>
        <p:spPr bwMode="auto">
          <a:xfrm rot="10800000" flipH="1" flipV="1">
            <a:off x="2843808" y="4869160"/>
            <a:ext cx="1368152" cy="136815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Реализация и уход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ALJL7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861" r="-912" b="24591"/>
          <a:stretch>
            <a:fillRect/>
          </a:stretch>
        </p:blipFill>
        <p:spPr>
          <a:xfrm>
            <a:off x="-3780928" y="0"/>
            <a:ext cx="3425428" cy="2016224"/>
          </a:xfrm>
        </p:spPr>
      </p:pic>
      <p:sp>
        <p:nvSpPr>
          <p:cNvPr id="5" name="Полилиния: фигура 29"/>
          <p:cNvSpPr/>
          <p:nvPr/>
        </p:nvSpPr>
        <p:spPr>
          <a:xfrm rot="10800000" flipH="1" flipV="1">
            <a:off x="7020273" y="5157192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5364088" y="5157192"/>
            <a:ext cx="1800200" cy="170080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8" name="Рисунок 7" descr="IMG_0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789040" y="1988840"/>
            <a:ext cx="3212976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0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556792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QKEV87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556792"/>
            <a:ext cx="427247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олилиния: фигура 30"/>
          <p:cNvSpPr/>
          <p:nvPr/>
        </p:nvSpPr>
        <p:spPr>
          <a:xfrm rot="10800000">
            <a:off x="6084168" y="5805264"/>
            <a:ext cx="1224136" cy="105273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Мост через «сухой ручей»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- не просто элемент </a:t>
            </a:r>
          </a:p>
          <a:p>
            <a:pPr>
              <a:buNone/>
            </a:pPr>
            <a:r>
              <a:rPr lang="ru-RU" dirty="0" smtClean="0"/>
              <a:t> благоустройства </a:t>
            </a:r>
          </a:p>
          <a:p>
            <a:pPr>
              <a:buNone/>
            </a:pPr>
            <a:r>
              <a:rPr lang="ru-RU" dirty="0" smtClean="0"/>
              <a:t>территории, </a:t>
            </a:r>
          </a:p>
          <a:p>
            <a:pPr>
              <a:buNone/>
            </a:pPr>
            <a:r>
              <a:rPr lang="ru-RU" dirty="0" smtClean="0"/>
              <a:t>а инструмент </a:t>
            </a:r>
          </a:p>
          <a:p>
            <a:pPr>
              <a:buNone/>
            </a:pPr>
            <a:r>
              <a:rPr lang="ru-RU" dirty="0" smtClean="0"/>
              <a:t>социально-бытовой и </a:t>
            </a:r>
          </a:p>
          <a:p>
            <a:pPr>
              <a:buNone/>
            </a:pPr>
            <a:r>
              <a:rPr lang="ru-RU" dirty="0" smtClean="0"/>
              <a:t>эмоциональной </a:t>
            </a:r>
          </a:p>
          <a:p>
            <a:pPr>
              <a:buNone/>
            </a:pPr>
            <a:r>
              <a:rPr lang="ru-RU" dirty="0" smtClean="0"/>
              <a:t>реабилитации.</a:t>
            </a:r>
          </a:p>
          <a:p>
            <a:endParaRPr lang="ru-RU" dirty="0"/>
          </a:p>
        </p:txBody>
      </p:sp>
      <p:sp>
        <p:nvSpPr>
          <p:cNvPr id="5" name="Полилиния: фигура 28"/>
          <p:cNvSpPr>
            <a:spLocks/>
          </p:cNvSpPr>
          <p:nvPr/>
        </p:nvSpPr>
        <p:spPr bwMode="auto">
          <a:xfrm rot="10800000" flipH="1" flipV="1">
            <a:off x="3347864" y="4437112"/>
            <a:ext cx="2952328" cy="242088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pic>
        <p:nvPicPr>
          <p:cNvPr id="6" name="Рисунок 5" descr="IMG_0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369541" y="2119291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олилиния: фигура 30"/>
          <p:cNvSpPr/>
          <p:nvPr/>
        </p:nvSpPr>
        <p:spPr>
          <a:xfrm rot="10800000">
            <a:off x="3131840" y="5373216"/>
            <a:ext cx="1296144" cy="1484784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899592" y="5661248"/>
            <a:ext cx="1872208" cy="119675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олилиния: фигура 29"/>
          <p:cNvSpPr/>
          <p:nvPr/>
        </p:nvSpPr>
        <p:spPr>
          <a:xfrm rot="10800000" flipH="1" flipV="1">
            <a:off x="2483768" y="5733256"/>
            <a:ext cx="936103" cy="90872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640960" cy="98072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Развитие ориентации в пространстве</a:t>
            </a:r>
            <a:endParaRPr lang="ru-RU" sz="3600" b="1" dirty="0"/>
          </a:p>
        </p:txBody>
      </p:sp>
      <p:pic>
        <p:nvPicPr>
          <p:cNvPr id="5" name="Рисунок 4" descr="NOWV2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4728" y="3140968"/>
            <a:ext cx="3888432" cy="2916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EGRU7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327834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7812360" y="5733256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sp>
        <p:nvSpPr>
          <p:cNvPr id="8" name="Полилиния: фигура 29"/>
          <p:cNvSpPr/>
          <p:nvPr/>
        </p:nvSpPr>
        <p:spPr>
          <a:xfrm rot="10800000" flipH="1" flipV="1">
            <a:off x="6372200" y="5334991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30"/>
          <p:cNvSpPr/>
          <p:nvPr/>
        </p:nvSpPr>
        <p:spPr>
          <a:xfrm rot="10800000">
            <a:off x="5796136" y="5589240"/>
            <a:ext cx="1224136" cy="126876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1" name="Содержимое 10" descr="IMG_E041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052736"/>
            <a:ext cx="3201154" cy="442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49817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Сенсорная стимуляция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 smtClean="0"/>
          </a:p>
        </p:txBody>
      </p:sp>
      <p:pic>
        <p:nvPicPr>
          <p:cNvPr id="6" name="Содержимое 5" descr="JOHD8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56792"/>
            <a:ext cx="4070580" cy="30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IBD4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600400" cy="443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олилиния: фигура 30"/>
          <p:cNvSpPr/>
          <p:nvPr/>
        </p:nvSpPr>
        <p:spPr>
          <a:xfrm rot="10800000">
            <a:off x="1115616" y="5157192"/>
            <a:ext cx="1512168" cy="1484784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Полилиния: фигура 29"/>
          <p:cNvSpPr/>
          <p:nvPr/>
        </p:nvSpPr>
        <p:spPr>
          <a:xfrm rot="10800000" flipH="1" flipV="1">
            <a:off x="2267744" y="5551015"/>
            <a:ext cx="1152128" cy="130698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28"/>
          <p:cNvSpPr>
            <a:spLocks/>
          </p:cNvSpPr>
          <p:nvPr/>
        </p:nvSpPr>
        <p:spPr bwMode="auto">
          <a:xfrm rot="10800000" flipH="1" flipV="1">
            <a:off x="1259632" y="5517232"/>
            <a:ext cx="792088" cy="692696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2987824" y="5445224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4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Социальное включение</a:t>
            </a:r>
          </a:p>
        </p:txBody>
      </p:sp>
      <p:pic>
        <p:nvPicPr>
          <p:cNvPr id="4" name="Содержимое 3" descr="JPUA2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367240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FYCV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412776"/>
            <a:ext cx="367240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: фигура 30"/>
          <p:cNvSpPr/>
          <p:nvPr/>
        </p:nvSpPr>
        <p:spPr>
          <a:xfrm rot="10800000">
            <a:off x="6516216" y="5373215"/>
            <a:ext cx="1884834" cy="14831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0" name="Полилиния: фигура 29"/>
          <p:cNvSpPr/>
          <p:nvPr/>
        </p:nvSpPr>
        <p:spPr>
          <a:xfrm rot="10800000" flipH="1" flipV="1">
            <a:off x="7236297" y="5013176"/>
            <a:ext cx="1907704" cy="166702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076" name="image2.png"/>
          <p:cNvPicPr>
            <a:picLocks noChangeAspect="1" noChangeArrowheads="1"/>
          </p:cNvPicPr>
          <p:nvPr/>
        </p:nvPicPr>
        <p:blipFill>
          <a:blip r:embed="rId2" cstate="print"/>
          <a:srcRect l="23441" r="18742"/>
          <a:stretch>
            <a:fillRect/>
          </a:stretch>
        </p:blipFill>
        <p:spPr bwMode="auto">
          <a:xfrm>
            <a:off x="-9526" y="-136525"/>
            <a:ext cx="2493294" cy="309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Полилиния: фигура 27"/>
          <p:cNvSpPr>
            <a:spLocks/>
          </p:cNvSpPr>
          <p:nvPr/>
        </p:nvSpPr>
        <p:spPr bwMode="auto">
          <a:xfrm rot="10800000" flipH="1" flipV="1">
            <a:off x="7970044" y="5562600"/>
            <a:ext cx="703660" cy="927100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78" name="Полилиния: фигура 28"/>
          <p:cNvSpPr>
            <a:spLocks/>
          </p:cNvSpPr>
          <p:nvPr/>
        </p:nvSpPr>
        <p:spPr bwMode="auto">
          <a:xfrm rot="10800000" flipH="1" flipV="1">
            <a:off x="5940153" y="6021288"/>
            <a:ext cx="1008112" cy="83671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79" name="Полилиния: фигура 26"/>
          <p:cNvSpPr>
            <a:spLocks/>
          </p:cNvSpPr>
          <p:nvPr/>
        </p:nvSpPr>
        <p:spPr bwMode="auto">
          <a:xfrm rot="10800000" flipH="1" flipV="1">
            <a:off x="8172400" y="4365104"/>
            <a:ext cx="758479" cy="1008585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2196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124744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     </a:t>
            </a:r>
            <a:r>
              <a:rPr lang="ru-RU" sz="5400" b="1" u="sng" dirty="0" err="1" smtClean="0"/>
              <a:t>Гарденотерапия</a:t>
            </a:r>
            <a:r>
              <a:rPr lang="ru-RU" sz="5400" b="1" u="sng" dirty="0" smtClean="0"/>
              <a:t> </a:t>
            </a:r>
          </a:p>
          <a:p>
            <a:pPr algn="ctr"/>
            <a:r>
              <a:rPr lang="ru-RU" sz="4800" dirty="0" smtClean="0"/>
              <a:t>– это метод психосоциальной и трудовой реабилитации, основанный на работе с растениями и природой 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олилиния: фигура 30"/>
          <p:cNvSpPr/>
          <p:nvPr/>
        </p:nvSpPr>
        <p:spPr>
          <a:xfrm rot="10800000">
            <a:off x="6516216" y="5374805"/>
            <a:ext cx="1884834" cy="14831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Формирование навыков участия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NOWV2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RGUJ4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645024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олилиния: фигура 29"/>
          <p:cNvSpPr/>
          <p:nvPr/>
        </p:nvSpPr>
        <p:spPr>
          <a:xfrm rot="10800000" flipH="1" flipV="1">
            <a:off x="683568" y="4941168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Полилиния: фигура 30"/>
          <p:cNvSpPr/>
          <p:nvPr/>
        </p:nvSpPr>
        <p:spPr>
          <a:xfrm rot="10800000">
            <a:off x="2051720" y="5373216"/>
            <a:ext cx="1224136" cy="126876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28"/>
          <p:cNvSpPr>
            <a:spLocks/>
          </p:cNvSpPr>
          <p:nvPr/>
        </p:nvSpPr>
        <p:spPr bwMode="auto">
          <a:xfrm rot="10800000" flipH="1" flipV="1">
            <a:off x="3131840" y="5373216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1691680" y="4725144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77809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Эмоциональная разгрузка</a:t>
            </a:r>
            <a:endParaRPr lang="ru-RU" sz="4000" b="1" dirty="0"/>
          </a:p>
        </p:txBody>
      </p:sp>
      <p:pic>
        <p:nvPicPr>
          <p:cNvPr id="4" name="Содержимое 3" descr="IMG_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58632" y="1825944"/>
            <a:ext cx="5033533" cy="3775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лилиния: фигура 29"/>
          <p:cNvSpPr/>
          <p:nvPr/>
        </p:nvSpPr>
        <p:spPr>
          <a:xfrm rot="10800000" flipH="1" flipV="1">
            <a:off x="683568" y="4941168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30"/>
          <p:cNvSpPr/>
          <p:nvPr/>
        </p:nvSpPr>
        <p:spPr>
          <a:xfrm rot="10800000">
            <a:off x="1475656" y="4077072"/>
            <a:ext cx="1224136" cy="126876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1835696" y="5085184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764704"/>
            <a:ext cx="6977749" cy="5233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олилиния: фигура 30"/>
          <p:cNvSpPr/>
          <p:nvPr/>
        </p:nvSpPr>
        <p:spPr>
          <a:xfrm rot="10800000">
            <a:off x="0" y="4653136"/>
            <a:ext cx="1224136" cy="126876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" name="Полилиния: фигура 29"/>
          <p:cNvSpPr/>
          <p:nvPr/>
        </p:nvSpPr>
        <p:spPr>
          <a:xfrm rot="10800000" flipH="1" flipV="1">
            <a:off x="1" y="5517232"/>
            <a:ext cx="1403648" cy="134076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539552" y="6021288"/>
            <a:ext cx="720080" cy="83671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755576" y="4725144"/>
            <a:ext cx="468560" cy="62068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Арт-объекты</a:t>
            </a:r>
            <a:r>
              <a:rPr lang="ru-RU" b="1" dirty="0" smtClean="0"/>
              <a:t> </a:t>
            </a:r>
            <a:r>
              <a:rPr lang="ru-RU" b="1" dirty="0" smtClean="0"/>
              <a:t>– это не украшения, </a:t>
            </a:r>
            <a:br>
              <a:rPr lang="ru-RU" b="1" dirty="0" smtClean="0"/>
            </a:br>
            <a:r>
              <a:rPr lang="ru-RU" b="1" dirty="0" smtClean="0"/>
              <a:t>а инструменты реабилитации!</a:t>
            </a:r>
            <a:endParaRPr lang="ru-RU" b="1" dirty="0"/>
          </a:p>
        </p:txBody>
      </p:sp>
      <p:pic>
        <p:nvPicPr>
          <p:cNvPr id="5" name="Содержимое 4" descr="IMG_0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628800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олилиния: фигура 30"/>
          <p:cNvSpPr/>
          <p:nvPr/>
        </p:nvSpPr>
        <p:spPr>
          <a:xfrm rot="10800000">
            <a:off x="755576" y="5589240"/>
            <a:ext cx="1224136" cy="126876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9"/>
          <p:cNvSpPr/>
          <p:nvPr/>
        </p:nvSpPr>
        <p:spPr>
          <a:xfrm rot="10800000" flipH="1" flipV="1">
            <a:off x="0" y="4725144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755576" y="4221088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/>
              <a:t>  Спасибо за внимание!</a:t>
            </a:r>
            <a:endParaRPr lang="ru-RU" sz="4400" b="1" dirty="0"/>
          </a:p>
        </p:txBody>
      </p:sp>
      <p:sp>
        <p:nvSpPr>
          <p:cNvPr id="4" name="Полилиния: фигура 30"/>
          <p:cNvSpPr/>
          <p:nvPr/>
        </p:nvSpPr>
        <p:spPr>
          <a:xfrm rot="10800000">
            <a:off x="6372200" y="4365104"/>
            <a:ext cx="2304256" cy="198884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Полилиния: фигура 29"/>
          <p:cNvSpPr/>
          <p:nvPr/>
        </p:nvSpPr>
        <p:spPr>
          <a:xfrm rot="10800000" flipH="1" flipV="1">
            <a:off x="5868144" y="5334991"/>
            <a:ext cx="1584175" cy="152300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" name="Полилиния: фигура 28"/>
          <p:cNvSpPr>
            <a:spLocks/>
          </p:cNvSpPr>
          <p:nvPr/>
        </p:nvSpPr>
        <p:spPr bwMode="auto">
          <a:xfrm rot="10800000" flipH="1" flipV="1">
            <a:off x="7308304" y="4941168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5364088" y="5733256"/>
            <a:ext cx="1008112" cy="1124744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2074242"/>
          </a:xfrm>
        </p:spPr>
        <p:txBody>
          <a:bodyPr>
            <a:normAutofit/>
          </a:bodyPr>
          <a:lstStyle/>
          <a:p>
            <a:r>
              <a:rPr lang="ru-RU" dirty="0" smtClean="0"/>
              <a:t>Почему я выбираю </a:t>
            </a:r>
            <a:r>
              <a:rPr lang="ru-RU" dirty="0" err="1" smtClean="0"/>
              <a:t>гарденотерапию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3" name="Рисунок 2" descr="IMG_E0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276872"/>
            <a:ext cx="5438299" cy="4068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олилиния: фигура 30"/>
          <p:cNvSpPr/>
          <p:nvPr/>
        </p:nvSpPr>
        <p:spPr>
          <a:xfrm rot="10800000">
            <a:off x="179512" y="5374805"/>
            <a:ext cx="1884834" cy="14831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" name="Полилиния: фигура 29"/>
          <p:cNvSpPr/>
          <p:nvPr/>
        </p:nvSpPr>
        <p:spPr>
          <a:xfrm rot="10800000" flipH="1" flipV="1">
            <a:off x="755576" y="4365104"/>
            <a:ext cx="1152128" cy="130698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Полилиния: фигура 28"/>
          <p:cNvSpPr>
            <a:spLocks/>
          </p:cNvSpPr>
          <p:nvPr/>
        </p:nvSpPr>
        <p:spPr bwMode="auto">
          <a:xfrm rot="10800000" flipH="1" flipV="1">
            <a:off x="323528" y="5157192"/>
            <a:ext cx="1008112" cy="83671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олилиния: фигура 28"/>
          <p:cNvSpPr>
            <a:spLocks/>
          </p:cNvSpPr>
          <p:nvPr/>
        </p:nvSpPr>
        <p:spPr bwMode="auto">
          <a:xfrm rot="10800000" flipH="1" flipV="1">
            <a:off x="971600" y="3861048"/>
            <a:ext cx="1008112" cy="83671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ар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8280920" cy="426350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sp>
        <p:nvSpPr>
          <p:cNvPr id="30" name="Полилиния: фигура 29"/>
          <p:cNvSpPr/>
          <p:nvPr/>
        </p:nvSpPr>
        <p:spPr>
          <a:xfrm rot="14403309" flipH="1">
            <a:off x="7552027" y="5208575"/>
            <a:ext cx="1888820" cy="133739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076" name="image2.png"/>
          <p:cNvPicPr>
            <a:picLocks noChangeAspect="1" noChangeArrowheads="1"/>
          </p:cNvPicPr>
          <p:nvPr/>
        </p:nvPicPr>
        <p:blipFill>
          <a:blip r:embed="rId3" cstate="print"/>
          <a:srcRect l="23441" r="18742"/>
          <a:stretch>
            <a:fillRect/>
          </a:stretch>
        </p:blipFill>
        <p:spPr bwMode="auto">
          <a:xfrm flipH="1">
            <a:off x="-2124744" y="-136525"/>
            <a:ext cx="720079" cy="249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Полилиния: фигура 27"/>
          <p:cNvSpPr>
            <a:spLocks/>
          </p:cNvSpPr>
          <p:nvPr/>
        </p:nvSpPr>
        <p:spPr bwMode="auto">
          <a:xfrm rot="10800000" flipH="1" flipV="1">
            <a:off x="7812360" y="5967264"/>
            <a:ext cx="360040" cy="63008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78" name="Полилиния: фигура 28"/>
          <p:cNvSpPr>
            <a:spLocks/>
          </p:cNvSpPr>
          <p:nvPr/>
        </p:nvSpPr>
        <p:spPr bwMode="auto">
          <a:xfrm rot="10800000" flipH="1" flipV="1">
            <a:off x="6804248" y="6237312"/>
            <a:ext cx="1368152" cy="620688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3079" name="Полилиния: фигура 26"/>
          <p:cNvSpPr>
            <a:spLocks/>
          </p:cNvSpPr>
          <p:nvPr/>
        </p:nvSpPr>
        <p:spPr bwMode="auto">
          <a:xfrm rot="10800000" flipH="1" flipV="1">
            <a:off x="8313513" y="4581128"/>
            <a:ext cx="830487" cy="936577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2196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6672"/>
            <a:ext cx="84249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err="1" smtClean="0"/>
              <a:t>Гарденотерапия</a:t>
            </a:r>
            <a:r>
              <a:rPr lang="ru-RU" sz="5400" dirty="0" smtClean="0"/>
              <a:t> -</a:t>
            </a:r>
            <a:r>
              <a:rPr lang="ru-RU" sz="4800" dirty="0" smtClean="0"/>
              <a:t>пространство для творчества!</a:t>
            </a:r>
            <a:endParaRPr lang="ru-RU" sz="4800" dirty="0"/>
          </a:p>
        </p:txBody>
      </p:sp>
      <p:sp>
        <p:nvSpPr>
          <p:cNvPr id="31" name="Полилиния: фигура 30"/>
          <p:cNvSpPr/>
          <p:nvPr/>
        </p:nvSpPr>
        <p:spPr>
          <a:xfrm rot="10800000">
            <a:off x="7524328" y="5661248"/>
            <a:ext cx="1296144" cy="1196752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8244408" y="5949280"/>
            <a:ext cx="432048" cy="648072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</a:t>
            </a:r>
            <a:r>
              <a:rPr lang="ru-RU" dirty="0" err="1" smtClean="0"/>
              <a:t>ирки</a:t>
            </a:r>
            <a:endParaRPr lang="ru-RU" dirty="0"/>
          </a:p>
        </p:txBody>
      </p:sp>
      <p:pic>
        <p:nvPicPr>
          <p:cNvPr id="4" name="Содержимое 3" descr="IMG_0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6798"/>
            <a:ext cx="6984776" cy="5974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620688"/>
            <a:ext cx="7193773" cy="539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6754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052736"/>
            <a:ext cx="2664296" cy="5040561"/>
          </a:xfrm>
        </p:spPr>
        <p:txBody>
          <a:bodyPr/>
          <a:lstStyle/>
          <a:p>
            <a:r>
              <a:rPr lang="ru-RU" dirty="0" smtClean="0"/>
              <a:t>Плоская клумба «бабочка»</a:t>
            </a:r>
          </a:p>
          <a:p>
            <a:r>
              <a:rPr lang="ru-RU" dirty="0" smtClean="0"/>
              <a:t>Клумба  «Жар-птица» с объемным элементом</a:t>
            </a:r>
          </a:p>
          <a:p>
            <a:r>
              <a:rPr lang="ru-RU" dirty="0" smtClean="0"/>
              <a:t>Мост через «сухой ручей»</a:t>
            </a:r>
            <a:endParaRPr lang="ru-RU" dirty="0"/>
          </a:p>
        </p:txBody>
      </p:sp>
      <p:pic>
        <p:nvPicPr>
          <p:cNvPr id="5" name="Содержимое 4" descr="IMG_02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04283" y="1340768"/>
            <a:ext cx="5382517" cy="4036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224135"/>
          </a:xfrm>
        </p:spPr>
        <p:txBody>
          <a:bodyPr/>
          <a:lstStyle/>
          <a:p>
            <a:r>
              <a:rPr lang="ru-RU" b="1" dirty="0" smtClean="0"/>
              <a:t>Создание </a:t>
            </a:r>
            <a:r>
              <a:rPr lang="ru-RU" b="1" dirty="0" err="1" smtClean="0"/>
              <a:t>Арт-объекта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12160" y="1916832"/>
            <a:ext cx="3131840" cy="3721968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Плоская</a:t>
            </a:r>
          </a:p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клумба «Бабочка»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29"/>
          <p:cNvSpPr/>
          <p:nvPr/>
        </p:nvSpPr>
        <p:spPr>
          <a:xfrm rot="10800000" flipH="1" flipV="1">
            <a:off x="7380313" y="4293096"/>
            <a:ext cx="1763688" cy="238710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27"/>
          <p:cNvSpPr>
            <a:spLocks/>
          </p:cNvSpPr>
          <p:nvPr/>
        </p:nvSpPr>
        <p:spPr bwMode="auto">
          <a:xfrm rot="10800000" flipV="1">
            <a:off x="8460432" y="5085184"/>
            <a:ext cx="432048" cy="1080120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6078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5652120" y="5932489"/>
            <a:ext cx="1858343" cy="925511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" name="Полилиния: фигура 30"/>
          <p:cNvSpPr/>
          <p:nvPr/>
        </p:nvSpPr>
        <p:spPr>
          <a:xfrm rot="10800000">
            <a:off x="6300192" y="4725144"/>
            <a:ext cx="2100858" cy="213127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2" name="Рисунок 11" descr="IMG_0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540060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 цели и темы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IMG_0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052736"/>
            <a:ext cx="4032448" cy="537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Содержимое 6" descr="IMG_02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212976" y="0"/>
            <a:ext cx="3528393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02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7112" y="3429000"/>
            <a:ext cx="3528392" cy="264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олилиния: фигура 29"/>
          <p:cNvSpPr/>
          <p:nvPr/>
        </p:nvSpPr>
        <p:spPr>
          <a:xfrm rot="10800000" flipH="1" flipV="1">
            <a:off x="7780735" y="4509120"/>
            <a:ext cx="1363265" cy="2171081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Полилиния: фигура 30"/>
          <p:cNvSpPr/>
          <p:nvPr/>
        </p:nvSpPr>
        <p:spPr>
          <a:xfrm rot="10800000">
            <a:off x="6084168" y="5589240"/>
            <a:ext cx="2316882" cy="1267174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Полилиния: фигура 28"/>
          <p:cNvSpPr>
            <a:spLocks/>
          </p:cNvSpPr>
          <p:nvPr/>
        </p:nvSpPr>
        <p:spPr bwMode="auto">
          <a:xfrm rot="10800000" flipH="1" flipV="1">
            <a:off x="5508104" y="5949280"/>
            <a:ext cx="1800200" cy="908721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1" name="Полилиния: фигура 28"/>
          <p:cNvSpPr>
            <a:spLocks/>
          </p:cNvSpPr>
          <p:nvPr/>
        </p:nvSpPr>
        <p:spPr bwMode="auto">
          <a:xfrm rot="10800000" flipH="1" flipV="1">
            <a:off x="8388424" y="5157192"/>
            <a:ext cx="411956" cy="541337"/>
          </a:xfrm>
          <a:custGeom>
            <a:avLst/>
            <a:gdLst>
              <a:gd name="T0" fmla="*/ 0 w 2647519"/>
              <a:gd name="T1" fmla="*/ 0 h 2612594"/>
              <a:gd name="T2" fmla="*/ 2647519 w 2647519"/>
              <a:gd name="T3" fmla="*/ 2612594 h 2612594"/>
            </a:gdLst>
            <a:ahLst/>
            <a:cxnLst>
              <a:cxn ang="0">
                <a:pos x="1033627" y="2547937"/>
              </a:cxn>
              <a:cxn ang="0">
                <a:pos x="1377480" y="2586037"/>
              </a:cxn>
              <a:cxn ang="0">
                <a:pos x="1345293" y="2493385"/>
              </a:cxn>
              <a:cxn ang="0">
                <a:pos x="945045" y="2529839"/>
              </a:cxn>
              <a:cxn ang="0">
                <a:pos x="636435" y="2397442"/>
              </a:cxn>
              <a:cxn ang="0">
                <a:pos x="1772767" y="2448877"/>
              </a:cxn>
              <a:cxn ang="0">
                <a:pos x="1740675" y="2467181"/>
              </a:cxn>
              <a:cxn ang="0">
                <a:pos x="460060" y="2262062"/>
              </a:cxn>
              <a:cxn ang="0">
                <a:pos x="2171865" y="2196465"/>
              </a:cxn>
              <a:cxn ang="0">
                <a:pos x="482130" y="2274569"/>
              </a:cxn>
              <a:cxn ang="0">
                <a:pos x="414503" y="2217419"/>
              </a:cxn>
              <a:cxn ang="0">
                <a:pos x="2292832" y="2051897"/>
              </a:cxn>
              <a:cxn ang="0">
                <a:pos x="2500478" y="1885950"/>
              </a:cxn>
              <a:cxn ang="0">
                <a:pos x="2141046" y="2177871"/>
              </a:cxn>
              <a:cxn ang="0">
                <a:pos x="1667040" y="2448877"/>
              </a:cxn>
              <a:cxn ang="0">
                <a:pos x="2149005" y="2181224"/>
              </a:cxn>
              <a:cxn ang="0">
                <a:pos x="2588107" y="1538287"/>
              </a:cxn>
              <a:cxn ang="0">
                <a:pos x="2498573" y="1690687"/>
              </a:cxn>
              <a:cxn ang="0">
                <a:pos x="2459520" y="1823085"/>
              </a:cxn>
              <a:cxn ang="0">
                <a:pos x="2155673" y="2235517"/>
              </a:cxn>
              <a:cxn ang="0">
                <a:pos x="2548103" y="1598295"/>
              </a:cxn>
              <a:cxn ang="0">
                <a:pos x="2602395" y="1407794"/>
              </a:cxn>
              <a:cxn ang="0">
                <a:pos x="2644305" y="1447799"/>
              </a:cxn>
              <a:cxn ang="0">
                <a:pos x="2645258" y="1328737"/>
              </a:cxn>
              <a:cxn ang="0">
                <a:pos x="169710" y="719137"/>
              </a:cxn>
              <a:cxn ang="0">
                <a:pos x="91605" y="1169670"/>
              </a:cxn>
              <a:cxn ang="0">
                <a:pos x="103987" y="1088707"/>
              </a:cxn>
              <a:cxn ang="0">
                <a:pos x="453399" y="395790"/>
              </a:cxn>
              <a:cxn ang="0">
                <a:pos x="418313" y="370522"/>
              </a:cxn>
              <a:cxn ang="0">
                <a:pos x="489348" y="316869"/>
              </a:cxn>
              <a:cxn ang="0">
                <a:pos x="824078" y="153352"/>
              </a:cxn>
              <a:cxn ang="0">
                <a:pos x="828840" y="156209"/>
              </a:cxn>
              <a:cxn ang="0">
                <a:pos x="1160310" y="46672"/>
              </a:cxn>
              <a:cxn ang="0">
                <a:pos x="222097" y="672464"/>
              </a:cxn>
              <a:cxn ang="0">
                <a:pos x="96848" y="1023781"/>
              </a:cxn>
              <a:cxn ang="0">
                <a:pos x="600240" y="259080"/>
              </a:cxn>
              <a:cxn ang="0">
                <a:pos x="1545120" y="24765"/>
              </a:cxn>
              <a:cxn ang="0">
                <a:pos x="1413008" y="47116"/>
              </a:cxn>
              <a:cxn ang="0">
                <a:pos x="1824203" y="156210"/>
              </a:cxn>
              <a:cxn ang="0">
                <a:pos x="2607157" y="1290637"/>
              </a:cxn>
              <a:cxn ang="0">
                <a:pos x="2640495" y="1358265"/>
              </a:cxn>
              <a:cxn ang="0">
                <a:pos x="2511908" y="1832609"/>
              </a:cxn>
              <a:cxn ang="0">
                <a:pos x="2319383" y="2160389"/>
              </a:cxn>
              <a:cxn ang="0">
                <a:pos x="2079914" y="2368384"/>
              </a:cxn>
              <a:cxn ang="0">
                <a:pos x="1794675" y="2522220"/>
              </a:cxn>
              <a:cxn ang="0">
                <a:pos x="1720380" y="2566034"/>
              </a:cxn>
              <a:cxn ang="0">
                <a:pos x="1407008" y="2590799"/>
              </a:cxn>
              <a:cxn ang="0">
                <a:pos x="1930882" y="2426017"/>
              </a:cxn>
              <a:cxn ang="0">
                <a:pos x="1991843" y="2392680"/>
              </a:cxn>
              <a:cxn ang="0">
                <a:pos x="996480" y="2522220"/>
              </a:cxn>
              <a:cxn ang="0">
                <a:pos x="1317472" y="2544127"/>
              </a:cxn>
              <a:cxn ang="0">
                <a:pos x="1544168" y="2529840"/>
              </a:cxn>
              <a:cxn ang="0">
                <a:pos x="1045058" y="2512695"/>
              </a:cxn>
              <a:cxn ang="0">
                <a:pos x="552615" y="2272665"/>
              </a:cxn>
              <a:cxn ang="0">
                <a:pos x="211620" y="1798320"/>
              </a:cxn>
              <a:cxn ang="0">
                <a:pos x="117322" y="1503997"/>
              </a:cxn>
              <a:cxn ang="0">
                <a:pos x="44932" y="1160145"/>
              </a:cxn>
              <a:cxn ang="0">
                <a:pos x="28740" y="1119187"/>
              </a:cxn>
              <a:cxn ang="0">
                <a:pos x="86843" y="1670685"/>
              </a:cxn>
              <a:cxn ang="0">
                <a:pos x="25882" y="1058227"/>
              </a:cxn>
              <a:cxn ang="0">
                <a:pos x="252578" y="519112"/>
              </a:cxn>
              <a:cxn ang="0">
                <a:pos x="604050" y="209549"/>
              </a:cxn>
              <a:cxn ang="0">
                <a:pos x="1434630" y="7619"/>
              </a:cxn>
            </a:cxnLst>
            <a:rect l="T0" t="T1" r="T2" b="T3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lnTo>
                  <a:pt x="1439383" y="259842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lnTo>
                  <a:pt x="1646324" y="2520821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lnTo>
                  <a:pt x="1460492" y="2486082"/>
                </a:ln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lnTo>
                  <a:pt x="1550918" y="2472281"/>
                </a:ln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lnTo>
                  <a:pt x="1731355" y="2470078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lnTo>
                  <a:pt x="702387" y="2337759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lnTo>
                  <a:pt x="2093409" y="2275234"/>
                </a:ln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lnTo>
                  <a:pt x="460060" y="2262062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lnTo>
                  <a:pt x="2099802" y="2237197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lnTo>
                  <a:pt x="2120380" y="222297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lnTo>
                  <a:pt x="382287" y="2175002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lnTo>
                  <a:pt x="475386" y="2153525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lnTo>
                  <a:pt x="2432850" y="1980247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lnTo>
                  <a:pt x="2422850" y="1860918"/>
                </a:ln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lnTo>
                  <a:pt x="2459780" y="1766202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lnTo>
                  <a:pt x="2472460" y="1674043"/>
                </a:ln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6677" y="1589722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lnTo>
                  <a:pt x="2585674" y="1533271"/>
                </a:ln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lnTo>
                  <a:pt x="2577184" y="1425070"/>
                </a:ln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lnTo>
                  <a:pt x="2597632" y="1404937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lnTo>
                  <a:pt x="2606205" y="1395412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lnTo>
                  <a:pt x="134151" y="887095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lnTo>
                  <a:pt x="191618" y="750570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lnTo>
                  <a:pt x="203047" y="667702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lnTo>
                  <a:pt x="293536" y="518160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lnTo>
                  <a:pt x="465169" y="382550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lnTo>
                  <a:pt x="489348" y="316869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lnTo>
                  <a:pt x="1137451" y="68937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lnTo>
                  <a:pt x="1270324" y="40719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rgbClr val="7596CE">
              <a:alpha val="30980"/>
            </a:srgbClr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145</Words>
  <Application>Microsoft Office PowerPoint</Application>
  <PresentationFormat>Экран (4:3)</PresentationFormat>
  <Paragraphs>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Почему я выбираю гарденотерапию?</vt:lpstr>
      <vt:lpstr>Слайд 4</vt:lpstr>
      <vt:lpstr>Фото ирки</vt:lpstr>
      <vt:lpstr>Слайд 6</vt:lpstr>
      <vt:lpstr>Слайд 7</vt:lpstr>
      <vt:lpstr>Создание Арт-объекта</vt:lpstr>
      <vt:lpstr>Определение цели и темы </vt:lpstr>
      <vt:lpstr>Слайд 10</vt:lpstr>
      <vt:lpstr>      Определение стиля и формы </vt:lpstr>
      <vt:lpstr>конкурс</vt:lpstr>
      <vt:lpstr>Создание наброска </vt:lpstr>
      <vt:lpstr>Подбор и подготовка растений </vt:lpstr>
      <vt:lpstr>Реализация и уход </vt:lpstr>
      <vt:lpstr>Мост через «сухой ручей»</vt:lpstr>
      <vt:lpstr>Развитие ориентации в пространстве</vt:lpstr>
      <vt:lpstr>Сенсорная стимуляция </vt:lpstr>
      <vt:lpstr>Социальное включение</vt:lpstr>
      <vt:lpstr>Формирование навыков участия </vt:lpstr>
      <vt:lpstr>Эмоциональная разгрузка</vt:lpstr>
      <vt:lpstr>Слайд 22</vt:lpstr>
      <vt:lpstr>Арт-объекты – это не украшения,  а инструменты реабилитации!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112</cp:revision>
  <dcterms:created xsi:type="dcterms:W3CDTF">2025-09-30T11:41:25Z</dcterms:created>
  <dcterms:modified xsi:type="dcterms:W3CDTF">2025-10-09T09:19:39Z</dcterms:modified>
</cp:coreProperties>
</file>