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4" r:id="rId12"/>
    <p:sldId id="265" r:id="rId13"/>
    <p:sldId id="266" r:id="rId14"/>
    <p:sldId id="267" r:id="rId15"/>
    <p:sldId id="268" r:id="rId16"/>
    <p:sldId id="269" r:id="rId17"/>
    <p:sldId id="275" r:id="rId18"/>
    <p:sldId id="270" r:id="rId19"/>
    <p:sldId id="271" r:id="rId20"/>
    <p:sldId id="272" r:id="rId2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30" d="100"/>
          <a:sy n="130" d="100"/>
        </p:scale>
        <p:origin x="82" y="1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A6B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806525" y="721050"/>
            <a:ext cx="7251600" cy="372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428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Обзор проекта «Сенсорный сад» в психоневрологическом интернате
</a:t>
            </a:r>
            <a:r>
              <a:rPr lang="en-US" sz="235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Инновационный арт-проект для реабилитации и социальной интеграции жителей интерната.
</a:t>
            </a:r>
            <a:r>
              <a:rPr lang="ru-RU" sz="137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Заместитель</a:t>
            </a:r>
            <a:r>
              <a:rPr lang="en-US" sz="137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37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директора</a:t>
            </a:r>
            <a:r>
              <a:rPr lang="en-US" sz="137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37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</a:t>
            </a:r>
            <a:r>
              <a:rPr lang="en-US" sz="137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37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медицинской части 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ru-RU" sz="137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СПБ</a:t>
            </a:r>
            <a:r>
              <a:rPr lang="en-US" sz="137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ГБСУСОН «ДСО «Тесовый берег»  Андарьянов М.И.
</a:t>
            </a:r>
            <a:endParaRPr lang="en-US" sz="3428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" y="0"/>
            <a:ext cx="3798152" cy="51411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8553390" y="4706150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100" dirty="0"/>
          </a:p>
        </p:txBody>
      </p:sp>
      <p:sp>
        <p:nvSpPr>
          <p:cNvPr id="5" name="Text 1"/>
          <p:cNvSpPr txBox="1"/>
          <p:nvPr/>
        </p:nvSpPr>
        <p:spPr>
          <a:xfrm>
            <a:off x="4517348" y="420525"/>
            <a:ext cx="3798600" cy="92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Невербальное самовыражение и общение
</a:t>
            </a:r>
            <a:endParaRPr lang="en-US" sz="2000" dirty="0"/>
          </a:p>
        </p:txBody>
      </p:sp>
      <p:sp>
        <p:nvSpPr>
          <p:cNvPr id="6" name="Text 2"/>
          <p:cNvSpPr txBox="1"/>
          <p:nvPr/>
        </p:nvSpPr>
        <p:spPr>
          <a:xfrm>
            <a:off x="5039400" y="2126631"/>
            <a:ext cx="3180600" cy="92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Уход за растениями и участие в арт-мероприятиях активизирует коммуникативные навыки у ранее пассивных участников, обеспечивая безопасную среду для взаимодействия.
</a:t>
            </a:r>
            <a:endParaRPr lang="en-US" sz="1200" dirty="0"/>
          </a:p>
        </p:txBody>
      </p:sp>
      <p:sp>
        <p:nvSpPr>
          <p:cNvPr id="7" name="Text 3"/>
          <p:cNvSpPr txBox="1"/>
          <p:nvPr/>
        </p:nvSpPr>
        <p:spPr>
          <a:xfrm>
            <a:off x="5039400" y="3574431"/>
            <a:ext cx="3180600" cy="92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Сад становится площадкой творческого самовыражения, позволяющей формировать новые социальные связи и эмоциональные контакты между жителями.
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941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A6B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150" y="-1125"/>
            <a:ext cx="4538700" cy="5140951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65300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1100" dirty="0"/>
          </a:p>
        </p:txBody>
      </p:sp>
      <p:sp>
        <p:nvSpPr>
          <p:cNvPr id="5" name="Text 1"/>
          <p:cNvSpPr txBox="1"/>
          <p:nvPr/>
        </p:nvSpPr>
        <p:spPr>
          <a:xfrm>
            <a:off x="346725" y="673200"/>
            <a:ext cx="3999900" cy="4074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Мультидисциплинарные мероприятия в саду
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Арт-сессии и открытые дни
</a:t>
            </a: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Регулярные занятия на пленэре, музыкальные практики и дни открытых дверей для родственников и волонтёров активизируют общественную вовлечённость.
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Обучающие инициативы
</a:t>
            </a: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Разработка обучающих модулей  способствует распространению опыта ухода за садом и поддержке арт-терапевтических практик.
</a:t>
            </a:r>
            <a:endParaRPr lang="en-US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77" y="825975"/>
            <a:ext cx="4200496" cy="34407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54675" y="152650"/>
            <a:ext cx="8119200" cy="384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2500" b="1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План развития и расширения проекта
</a:t>
            </a:r>
            <a:endParaRPr lang="en-US" sz="2500" dirty="0"/>
          </a:p>
        </p:txBody>
      </p:sp>
      <p:sp>
        <p:nvSpPr>
          <p:cNvPr id="5" name="Text 1"/>
          <p:cNvSpPr txBox="1"/>
          <p:nvPr/>
        </p:nvSpPr>
        <p:spPr>
          <a:xfrm>
            <a:off x="244766" y="4294387"/>
            <a:ext cx="3902100" cy="12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41"/>
              </a:lnSpc>
              <a:buNone/>
            </a:pPr>
            <a:r>
              <a:rPr lang="en-US" sz="645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 «Сенсорный сад», внутренние планы развития
</a:t>
            </a:r>
            <a:endParaRPr lang="en-US" sz="645" dirty="0"/>
          </a:p>
        </p:txBody>
      </p:sp>
      <p:sp>
        <p:nvSpPr>
          <p:cNvPr id="6" name="Text 2"/>
          <p:cNvSpPr txBox="1"/>
          <p:nvPr/>
        </p:nvSpPr>
        <p:spPr>
          <a:xfrm>
            <a:off x="5233725" y="825975"/>
            <a:ext cx="3708000" cy="3545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41"/>
              </a:lnSpc>
              <a:buNone/>
            </a:pPr>
            <a:r>
              <a:rPr lang="en-US" sz="137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Таблица отражает ключевые этапы развития: регулярные арт- и терапевтические сессии, открытые дни для родственников и волонтёров, обучающие программы и методические пособия для масштабирования опыта в других учреждениях.
</a:t>
            </a:r>
            <a:r>
              <a:rPr lang="en-US" sz="147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37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Последовательное внедрение мероприятий обеспечивает устойчивое развитие и адаптацию проекта к различным социальным учреждениям региона.
</a:t>
            </a:r>
            <a:endParaRPr lang="en-US" sz="1378" dirty="0"/>
          </a:p>
        </p:txBody>
      </p:sp>
      <p:sp>
        <p:nvSpPr>
          <p:cNvPr id="7" name="Text 3"/>
          <p:cNvSpPr txBox="1"/>
          <p:nvPr/>
        </p:nvSpPr>
        <p:spPr>
          <a:xfrm>
            <a:off x="65300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11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A6B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700" y="693827"/>
            <a:ext cx="3450600" cy="375584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40750" y="4706150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1100" dirty="0"/>
          </a:p>
        </p:txBody>
      </p:sp>
      <p:sp>
        <p:nvSpPr>
          <p:cNvPr id="6" name="Text 1"/>
          <p:cNvSpPr txBox="1"/>
          <p:nvPr/>
        </p:nvSpPr>
        <p:spPr>
          <a:xfrm>
            <a:off x="1277700" y="1957956"/>
            <a:ext cx="3180600" cy="92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Сенсорный сад формирует у жителей интерната бережное отношение к природе через атмосферу совместной заботы и обучения. Это способствует развитию экологического сознания и укреплению чувств эмпатии.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1277700" y="3295456"/>
            <a:ext cx="3180600" cy="92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Взаимодействие в саду повышает социальную активность, укрепляет чувство общности и взаимопомощи, что улучшает адаптацию и расширяет круг социальных связей среди подопечных.
</a:t>
            </a: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777725" y="684675"/>
            <a:ext cx="3090300" cy="92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22" b="1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Экологическое просвещение и социальная интеграция через арт-пространства
</a:t>
            </a:r>
            <a:endParaRPr lang="en-US" sz="1822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" y="1200"/>
            <a:ext cx="4648411" cy="51411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870100" y="692876"/>
            <a:ext cx="4099800" cy="361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Технические решения и адаптация к климату
</a:t>
            </a: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 ориентирован на создание многофункциональной экосистемы, учитывая сезонные изменения и особенности местного климата. Используются устойчивые материалы и конструкции для длительного срока службы.
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Особое внимание уделено защитным элементам и адаптивным устройствам, которые обеспечивают комфорт пребывания в саду круглый год, способствуя всесезонному использованию пространства.
</a:t>
            </a:r>
            <a:endParaRPr lang="en-US" sz="2000" dirty="0"/>
          </a:p>
        </p:txBody>
      </p:sp>
      <p:sp>
        <p:nvSpPr>
          <p:cNvPr id="6" name="Text 1"/>
          <p:cNvSpPr txBox="1"/>
          <p:nvPr/>
        </p:nvSpPr>
        <p:spPr>
          <a:xfrm>
            <a:off x="8626542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11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115" y="517000"/>
            <a:ext cx="4893520" cy="36213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65300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1100" dirty="0"/>
          </a:p>
        </p:txBody>
      </p:sp>
      <p:sp>
        <p:nvSpPr>
          <p:cNvPr id="5" name="Text 1"/>
          <p:cNvSpPr txBox="1"/>
          <p:nvPr/>
        </p:nvSpPr>
        <p:spPr>
          <a:xfrm>
            <a:off x="4100775" y="4274962"/>
            <a:ext cx="4814700" cy="30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8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Исследование качества жизни в психоневрологических интернатах, 202</a:t>
            </a:r>
            <a:r>
              <a:rPr lang="ru-RU" sz="8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r>
              <a:rPr lang="en-US" sz="8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800" dirty="0"/>
          </a:p>
        </p:txBody>
      </p:sp>
      <p:sp>
        <p:nvSpPr>
          <p:cNvPr id="6" name="Text 2"/>
          <p:cNvSpPr txBox="1"/>
          <p:nvPr/>
        </p:nvSpPr>
        <p:spPr>
          <a:xfrm>
            <a:off x="158750" y="517050"/>
            <a:ext cx="3571200" cy="362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Влияние арт-пространств на качество жизни в интернатах: сравнительный анализ
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Учреждения с арт-пространствами демонстрируют заметное улучшение всех показателей качества жизни в сравнении с традиционными интернатами.
Данные подтверждают эффективность применения арт-объектов в поддержке социальной и эмоциональной адаптации жителей интернатов.
</a:t>
            </a:r>
            <a:endParaRPr lang="en-US" sz="1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676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A6B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594375" y="722175"/>
            <a:ext cx="7874100" cy="374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Перспективы развития инклюзивных арт-пространств
</a:t>
            </a:r>
            <a:r>
              <a:rPr lang="en-US" sz="3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«Сенсорный сад» подтвердил свою значимость как инструмент интеграции и реабилитации. Масштабирование проекта позволит создавать инклюзивные сообщества и улучшать качество жизни в социальных учреждениях.
</a:t>
            </a:r>
            <a:endParaRPr lang="en-US" sz="3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A6B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495" y="-1200"/>
            <a:ext cx="4538009" cy="51411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65300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</a:t>
            </a:r>
            <a:endParaRPr lang="en-US" sz="1100" dirty="0"/>
          </a:p>
        </p:txBody>
      </p:sp>
      <p:sp>
        <p:nvSpPr>
          <p:cNvPr id="5" name="Text 1"/>
          <p:cNvSpPr txBox="1"/>
          <p:nvPr/>
        </p:nvSpPr>
        <p:spPr>
          <a:xfrm>
            <a:off x="346725" y="673200"/>
            <a:ext cx="3999900" cy="4074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Заключение: Значение сенсорного сада
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Объединяющая сила сенсорного сада
</a:t>
            </a: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Сенсорный сад в интернате не просто украшает пространство. Он способствует взаимопониманию, развивает эмпатию и творческие способности, создавая атмосферу поддержки и гармонии для всех участников.
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Путь к инклюзии и творчеству
</a:t>
            </a: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Подобные инициативы формируют основы инклюзивного общества, способствуя социальной интеграции и развитию. Приглашаем к сотрудничеству для реализации совместных проектов, направленных на улучшение условий обучения и жизни.
</a:t>
            </a:r>
            <a:endParaRPr lang="en-US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542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" y="1200"/>
            <a:ext cx="4645734" cy="51411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00"/>
            <a:ext cx="9076242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870100" y="692876"/>
            <a:ext cx="4099800" cy="361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28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Спасибо за внимание!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Готовы обсудить возможные совместные проекты, направленные на улучшение жизни людей, нуждающихся в социальной поддержке.
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Давайте вместе создадим атмосферу тепла и заботы в социальных домах, принося свет и радость тем, кто нуждается в помощи и внимании общества.
</a:t>
            </a:r>
            <a:endParaRPr lang="en-US" sz="1400" dirty="0"/>
          </a:p>
        </p:txBody>
      </p:sp>
      <p:sp>
        <p:nvSpPr>
          <p:cNvPr id="6" name="Text 1"/>
          <p:cNvSpPr txBox="1"/>
          <p:nvPr/>
        </p:nvSpPr>
        <p:spPr>
          <a:xfrm>
            <a:off x="8626542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17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A6B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" y="0"/>
            <a:ext cx="3797740" cy="51411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383150" y="596425"/>
            <a:ext cx="4202100" cy="3729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арт-пространств в современных психоневрологических интернатах
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Переход от классического ухода к внедрению арт-терапии и инклюзивных методик обусловлен необходимостью гуманизации и улучшения качества жизни. 
</a:t>
            </a:r>
            <a:endParaRPr lang="en-US" sz="2500" dirty="0"/>
          </a:p>
        </p:txBody>
      </p:sp>
      <p:sp>
        <p:nvSpPr>
          <p:cNvPr id="5" name="Text 1"/>
          <p:cNvSpPr txBox="1"/>
          <p:nvPr/>
        </p:nvSpPr>
        <p:spPr>
          <a:xfrm>
            <a:off x="8553390" y="4706150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A6B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495" y="-1200"/>
            <a:ext cx="4538009" cy="51411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65300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100" dirty="0"/>
          </a:p>
        </p:txBody>
      </p:sp>
      <p:sp>
        <p:nvSpPr>
          <p:cNvPr id="5" name="Text 1"/>
          <p:cNvSpPr txBox="1"/>
          <p:nvPr/>
        </p:nvSpPr>
        <p:spPr>
          <a:xfrm>
            <a:off x="346725" y="673200"/>
            <a:ext cx="3999900" cy="4074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Концепция и задачи
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Создание стимулирующего пространства
</a:t>
            </a: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«Сенсорный сад» работает как безопасная зона с элементами сенсорной терапии, способствующая эмоциональному комфорту и развитию когнитивных навыков подопечных.
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цели проекта
</a:t>
            </a: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 направлен на развитие сенсорных способностей, социальную интеграцию жителей и экологическое просвещение, расширяя их возможности самовыражения.
</a:t>
            </a:r>
            <a:endParaRPr lang="en-US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A6B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150" y="-1125"/>
            <a:ext cx="4538700" cy="5140951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5375" y="-3674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65300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100" dirty="0"/>
          </a:p>
        </p:txBody>
      </p:sp>
      <p:sp>
        <p:nvSpPr>
          <p:cNvPr id="5" name="Text 1"/>
          <p:cNvSpPr txBox="1"/>
          <p:nvPr/>
        </p:nvSpPr>
        <p:spPr>
          <a:xfrm>
            <a:off x="346725" y="673200"/>
            <a:ext cx="3999900" cy="4074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Зоны сенсорной активации
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Разнообразие стимулов в зонах
</a:t>
            </a: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Пять зон предназначены для активации различных чувств: прикосновения, обоняния, слуха, зрения и вкуса. Каждая зона оснащена натуральными и искусственными элементами для создания многообразных стимулов.
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844" y="411700"/>
            <a:ext cx="4736062" cy="3879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158750" y="669450"/>
            <a:ext cx="3571200" cy="362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Детали сенсорных зон и материалов
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Таблица содержит пять зон с примерами используемых предметов, растений и особенностями адаптации для жителей интерната.
Комплексный подход с индивидуальной адаптацией обеспечивает эффективную сенсорную терапию и комфорт для всех жителей.
</a:t>
            </a:r>
            <a:endParaRPr lang="en-US" sz="1800" dirty="0"/>
          </a:p>
        </p:txBody>
      </p:sp>
      <p:sp>
        <p:nvSpPr>
          <p:cNvPr id="5" name="Text 1"/>
          <p:cNvSpPr txBox="1"/>
          <p:nvPr/>
        </p:nvSpPr>
        <p:spPr>
          <a:xfrm>
            <a:off x="65300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100" dirty="0"/>
          </a:p>
        </p:txBody>
      </p:sp>
      <p:sp>
        <p:nvSpPr>
          <p:cNvPr id="6" name="Text 2"/>
          <p:cNvSpPr txBox="1"/>
          <p:nvPr/>
        </p:nvSpPr>
        <p:spPr>
          <a:xfrm>
            <a:off x="5915400" y="4290700"/>
            <a:ext cx="3000000" cy="30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8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 «Сенсорный сад»
</a:t>
            </a:r>
            <a:endParaRPr lang="en-US" sz="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0"/>
            <a:ext cx="4648800" cy="5140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870100" y="692876"/>
            <a:ext cx="4099800" cy="361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Особенности безбарьерной среды
</a:t>
            </a: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Ровные дорожки, предусмотренные поручни и тактильные указатели гарантируют безопасное и удобное перемещение для людей с ограничениями опорно-двигательного аппарата.
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Места для отдыха расположены в ключевых зонах сада, что способствует комфорту и поддержке во время длительного пребывания на территории.
</a:t>
            </a:r>
            <a:endParaRPr lang="en-US" sz="2000" dirty="0"/>
          </a:p>
        </p:txBody>
      </p:sp>
      <p:sp>
        <p:nvSpPr>
          <p:cNvPr id="6" name="Text 1"/>
          <p:cNvSpPr txBox="1"/>
          <p:nvPr/>
        </p:nvSpPr>
        <p:spPr>
          <a:xfrm>
            <a:off x="8626542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03017"/>
            <a:ext cx="9144000" cy="203981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436875" y="207975"/>
            <a:ext cx="8075400" cy="838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Вовлечение жителей в процесс
</a:t>
            </a:r>
            <a:endParaRPr lang="en-US" sz="2500" dirty="0"/>
          </a:p>
        </p:txBody>
      </p:sp>
      <p:sp>
        <p:nvSpPr>
          <p:cNvPr id="8" name="Text 1"/>
          <p:cNvSpPr txBox="1"/>
          <p:nvPr/>
        </p:nvSpPr>
        <p:spPr>
          <a:xfrm>
            <a:off x="436875" y="1991675"/>
            <a:ext cx="3846900" cy="83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Жители выбирают растения, создают декоративные элементы и заботятся о саде, что укрепляет их мотивацию и навыки самостоятельности.
</a:t>
            </a:r>
            <a:endParaRPr lang="en-US" sz="1100" dirty="0"/>
          </a:p>
        </p:txBody>
      </p:sp>
      <p:sp>
        <p:nvSpPr>
          <p:cNvPr id="9" name="Text 2"/>
          <p:cNvSpPr txBox="1"/>
          <p:nvPr/>
        </p:nvSpPr>
        <p:spPr>
          <a:xfrm>
            <a:off x="4837650" y="1991675"/>
            <a:ext cx="3873300" cy="777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Такое участие развивает чувство ответственности, способствует эмоциональному улучшению и формированию дружеских связей внутри интерната.
</a:t>
            </a:r>
            <a:endParaRPr lang="en-US" sz="1100" dirty="0"/>
          </a:p>
        </p:txBody>
      </p:sp>
      <p:sp>
        <p:nvSpPr>
          <p:cNvPr id="10" name="Text 3"/>
          <p:cNvSpPr txBox="1"/>
          <p:nvPr/>
        </p:nvSpPr>
        <p:spPr>
          <a:xfrm>
            <a:off x="1000200" y="1321258"/>
            <a:ext cx="3283500" cy="37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Активное участие в создании и уходе
</a:t>
            </a:r>
            <a:endParaRPr lang="en-US" sz="1300" dirty="0"/>
          </a:p>
        </p:txBody>
      </p:sp>
      <p:sp>
        <p:nvSpPr>
          <p:cNvPr id="11" name="Text 4"/>
          <p:cNvSpPr txBox="1"/>
          <p:nvPr/>
        </p:nvSpPr>
        <p:spPr>
          <a:xfrm>
            <a:off x="5427450" y="1321258"/>
            <a:ext cx="3283500" cy="37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Социальные и эмоциональные преимущества
</a:t>
            </a:r>
            <a:endParaRPr lang="en-US" sz="1300" dirty="0"/>
          </a:p>
        </p:txBody>
      </p:sp>
      <p:sp>
        <p:nvSpPr>
          <p:cNvPr id="12" name="Text 5"/>
          <p:cNvSpPr txBox="1"/>
          <p:nvPr/>
        </p:nvSpPr>
        <p:spPr>
          <a:xfrm>
            <a:off x="65300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115" y="517000"/>
            <a:ext cx="4893520" cy="36213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65300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100" dirty="0"/>
          </a:p>
        </p:txBody>
      </p:sp>
      <p:sp>
        <p:nvSpPr>
          <p:cNvPr id="5" name="Text 1"/>
          <p:cNvSpPr txBox="1"/>
          <p:nvPr/>
        </p:nvSpPr>
        <p:spPr>
          <a:xfrm>
            <a:off x="4100775" y="4274962"/>
            <a:ext cx="4814700" cy="30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8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Внутренние опросы и наблюдения проекта, 20</a:t>
            </a:r>
            <a:r>
              <a:rPr lang="ru-RU" sz="8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25</a:t>
            </a:r>
            <a:r>
              <a:rPr lang="en-US" sz="8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800" dirty="0"/>
          </a:p>
        </p:txBody>
      </p:sp>
      <p:sp>
        <p:nvSpPr>
          <p:cNvPr id="6" name="Text 2"/>
          <p:cNvSpPr txBox="1"/>
          <p:nvPr/>
        </p:nvSpPr>
        <p:spPr>
          <a:xfrm>
            <a:off x="158750" y="517050"/>
            <a:ext cx="3571200" cy="362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Положительное влияние Сенсорного сада
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Статистика после внедрения подтверждает снижение тревожности и агрессивности, а также рост активности и улучшение коммуникации.
Данные свидетельствуют о значимом улучшении психоэмоционального состояния и социальной адаптации жителей интерната.
</a:t>
            </a:r>
            <a:endParaRPr lang="en-US" sz="1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912</Words>
  <Application>Microsoft Office PowerPoint</Application>
  <PresentationFormat>Экран (16:9)</PresentationFormat>
  <Paragraphs>63</Paragraphs>
  <Slides>20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Honor</cp:lastModifiedBy>
  <cp:revision>4</cp:revision>
  <dcterms:created xsi:type="dcterms:W3CDTF">2025-09-21T10:44:50Z</dcterms:created>
  <dcterms:modified xsi:type="dcterms:W3CDTF">2025-10-03T07:23:38Z</dcterms:modified>
</cp:coreProperties>
</file>